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76" r:id="rId2"/>
    <p:sldId id="258" r:id="rId3"/>
    <p:sldId id="259" r:id="rId4"/>
    <p:sldId id="261" r:id="rId5"/>
    <p:sldId id="262" r:id="rId6"/>
    <p:sldId id="263" r:id="rId7"/>
    <p:sldId id="264" r:id="rId8"/>
    <p:sldId id="277" r:id="rId9"/>
    <p:sldId id="265" r:id="rId10"/>
    <p:sldId id="266" r:id="rId11"/>
    <p:sldId id="267" r:id="rId12"/>
    <p:sldId id="278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EA2C54E-ADAB-47E8-A081-6229919CF440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6D77FFE-CDD3-49EB-88A7-C0ACA010AB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450215">
              <a:lnSpc>
                <a:spcPct val="115000"/>
              </a:lnSpc>
              <a:buClr>
                <a:srgbClr val="C66951"/>
              </a:buClr>
              <a:buNone/>
            </a:pPr>
            <a:r>
              <a:rPr lang="ru-RU" dirty="0" smtClean="0">
                <a:latin typeface="Arial Narrow" pitchFamily="34" charset="0"/>
                <a:ea typeface="Calibri"/>
                <a:cs typeface="Arial" pitchFamily="34" charset="0"/>
              </a:rPr>
              <a:t>Число </a:t>
            </a:r>
            <a:r>
              <a:rPr lang="ru-RU" dirty="0">
                <a:latin typeface="Arial Narrow" pitchFamily="34" charset="0"/>
                <a:ea typeface="Calibri"/>
                <a:cs typeface="Arial" pitchFamily="34" charset="0"/>
              </a:rPr>
              <a:t>аварий на источниках теплоснабжения в минувшем </a:t>
            </a:r>
            <a:r>
              <a:rPr lang="ru-RU" dirty="0" smtClean="0">
                <a:latin typeface="Arial Narrow" pitchFamily="34" charset="0"/>
                <a:ea typeface="Calibri"/>
                <a:cs typeface="Arial" pitchFamily="34" charset="0"/>
              </a:rPr>
              <a:t>году 2016, </a:t>
            </a:r>
            <a:r>
              <a:rPr lang="ru-RU" dirty="0">
                <a:latin typeface="Arial Narrow" pitchFamily="34" charset="0"/>
                <a:ea typeface="Calibri"/>
                <a:cs typeface="Arial" pitchFamily="34" charset="0"/>
              </a:rPr>
              <a:t>паровых и тепловых сетях в РФ в городской местности составило 3819 </a:t>
            </a:r>
            <a:r>
              <a:rPr lang="ru-RU" dirty="0" smtClean="0">
                <a:latin typeface="Arial Narrow" pitchFamily="34" charset="0"/>
                <a:ea typeface="Calibri"/>
                <a:cs typeface="Arial" pitchFamily="34" charset="0"/>
              </a:rPr>
              <a:t>случаев (1).</a:t>
            </a:r>
            <a:endParaRPr lang="ru-RU" dirty="0">
              <a:latin typeface="Arial Narrow" pitchFamily="34" charset="0"/>
              <a:ea typeface="Calibri"/>
              <a:cs typeface="Arial" pitchFamily="34" charset="0"/>
            </a:endParaRPr>
          </a:p>
          <a:p>
            <a:pPr marL="0" lvl="0" indent="0">
              <a:buClr>
                <a:srgbClr val="C66951"/>
              </a:buClr>
              <a:buNone/>
            </a:pPr>
            <a:r>
              <a:rPr lang="ru-RU" dirty="0" smtClean="0">
                <a:latin typeface="Arial Narrow" pitchFamily="34" charset="0"/>
                <a:ea typeface="Calibri"/>
                <a:cs typeface="Arial" pitchFamily="34" charset="0"/>
              </a:rPr>
              <a:t>На сетях АО </a:t>
            </a:r>
            <a:r>
              <a:rPr lang="ru-RU" dirty="0">
                <a:latin typeface="Arial Narrow" pitchFamily="34" charset="0"/>
                <a:ea typeface="Calibri"/>
                <a:cs typeface="Arial" pitchFamily="34" charset="0"/>
              </a:rPr>
              <a:t>«Теплосеть </a:t>
            </a:r>
            <a:r>
              <a:rPr lang="ru-RU" dirty="0" smtClean="0">
                <a:latin typeface="Arial Narrow" pitchFamily="34" charset="0"/>
                <a:ea typeface="Calibri"/>
                <a:cs typeface="Arial" pitchFamily="34" charset="0"/>
              </a:rPr>
              <a:t>Санкт-Петербурга»  2016 аварийность  </a:t>
            </a:r>
            <a:r>
              <a:rPr lang="ru-RU" dirty="0">
                <a:latin typeface="Arial Narrow" pitchFamily="34" charset="0"/>
                <a:ea typeface="Calibri"/>
                <a:cs typeface="Arial" pitchFamily="34" charset="0"/>
              </a:rPr>
              <a:t>выросла на 8,5% по сравнению с </a:t>
            </a:r>
            <a:r>
              <a:rPr lang="ru-RU" dirty="0" smtClean="0">
                <a:latin typeface="Arial Narrow" pitchFamily="34" charset="0"/>
                <a:ea typeface="Calibri"/>
                <a:cs typeface="Arial" pitchFamily="34" charset="0"/>
              </a:rPr>
              <a:t>отопительным сезоном  2015(2). </a:t>
            </a:r>
          </a:p>
          <a:p>
            <a:pPr marL="0" lvl="0" indent="0">
              <a:buClr>
                <a:srgbClr val="C66951"/>
              </a:buClr>
              <a:buNone/>
            </a:pPr>
            <a:r>
              <a:rPr lang="ru-RU" dirty="0" smtClean="0">
                <a:latin typeface="Arial Narrow" pitchFamily="34" charset="0"/>
                <a:ea typeface="Calibri"/>
                <a:cs typeface="Arial" pitchFamily="34" charset="0"/>
              </a:rPr>
              <a:t>Затраты </a:t>
            </a:r>
            <a:r>
              <a:rPr lang="ru-RU" dirty="0">
                <a:latin typeface="Arial Narrow" pitchFamily="34" charset="0"/>
                <a:ea typeface="Calibri"/>
                <a:cs typeface="Arial" pitchFamily="34" charset="0"/>
              </a:rPr>
              <a:t>на ликвидацию аварии колеблются от 50 тыс. рублей до нескольких млн.,  </a:t>
            </a:r>
            <a:r>
              <a:rPr lang="ru-RU" dirty="0" smtClean="0">
                <a:latin typeface="Arial Narrow" pitchFamily="34" charset="0"/>
                <a:ea typeface="Calibri"/>
                <a:cs typeface="Arial" pitchFamily="34" charset="0"/>
              </a:rPr>
              <a:t>без учета средств упущенной выгоды за </a:t>
            </a:r>
            <a:r>
              <a:rPr lang="ru-RU" dirty="0" err="1">
                <a:latin typeface="Arial Narrow" pitchFamily="34" charset="0"/>
                <a:ea typeface="Calibri"/>
                <a:cs typeface="Arial" pitchFamily="34" charset="0"/>
              </a:rPr>
              <a:t>недоотпуск</a:t>
            </a:r>
            <a:r>
              <a:rPr lang="ru-RU" dirty="0">
                <a:latin typeface="Arial Narrow" pitchFamily="34" charset="0"/>
                <a:ea typeface="Calibri"/>
                <a:cs typeface="Arial" pitchFamily="34" charset="0"/>
              </a:rPr>
              <a:t> тепла и компенсации за нанесённый </a:t>
            </a:r>
            <a:r>
              <a:rPr lang="ru-RU" dirty="0" smtClean="0">
                <a:latin typeface="Arial Narrow" pitchFamily="34" charset="0"/>
                <a:ea typeface="Calibri"/>
                <a:cs typeface="Arial" pitchFamily="34" charset="0"/>
              </a:rPr>
              <a:t>вред.</a:t>
            </a:r>
          </a:p>
          <a:p>
            <a:pPr marL="0" lvl="0" indent="0">
              <a:buClr>
                <a:srgbClr val="C66951"/>
              </a:buClr>
              <a:buNone/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1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. По данным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Федеральной службы государственной статистики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, Жилищное хозяйство в России. 2016: Стат. сб./ Росстат. -</a:t>
            </a:r>
          </a:p>
          <a:p>
            <a:pPr marL="0" lvl="0" indent="0">
              <a:buClr>
                <a:srgbClr val="C66951"/>
              </a:buClr>
              <a:buNone/>
            </a:pPr>
            <a:r>
              <a:rPr lang="ru-RU" dirty="0">
                <a:latin typeface="Arial Narrow" pitchFamily="34" charset="0"/>
                <a:cs typeface="Arial" pitchFamily="34" charset="0"/>
              </a:rPr>
              <a:t>Ж72 M., 2016. – 63 с. </a:t>
            </a:r>
          </a:p>
          <a:p>
            <a:pPr marL="0" lvl="0" indent="0" fontAlgn="base">
              <a:buClr>
                <a:srgbClr val="C66951"/>
              </a:buClr>
              <a:buNone/>
            </a:pPr>
            <a:r>
              <a:rPr lang="ru-RU" dirty="0">
                <a:latin typeface="Arial Narrow" pitchFamily="34" charset="0"/>
                <a:cs typeface="Arial" pitchFamily="34" charset="0"/>
              </a:rPr>
              <a:t>2. Интервью Генерального директора ОАО "Теплосеть Санкт–Петербурга" Игоря </a:t>
            </a:r>
            <a:r>
              <a:rPr lang="ru-RU" dirty="0" err="1">
                <a:latin typeface="Arial Narrow" pitchFamily="34" charset="0"/>
                <a:cs typeface="Arial" pitchFamily="34" charset="0"/>
              </a:rPr>
              <a:t>Стренадко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 газете «Деловой Петербург»</a:t>
            </a:r>
          </a:p>
          <a:p>
            <a:pPr marL="0" lvl="0" indent="0">
              <a:buClr>
                <a:srgbClr val="C66951"/>
              </a:buClr>
              <a:buNone/>
            </a:pPr>
            <a:r>
              <a:rPr lang="ru-RU" dirty="0">
                <a:latin typeface="Arial Narrow" pitchFamily="34" charset="0"/>
                <a:cs typeface="Arial" pitchFamily="34" charset="0"/>
              </a:rPr>
              <a:t>20 мая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2016.</a:t>
            </a:r>
            <a:endParaRPr lang="ru-RU" dirty="0">
              <a:latin typeface="Arial Narrow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6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026" y="2284739"/>
            <a:ext cx="5941347" cy="327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478" y="1719263"/>
            <a:ext cx="5478444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26" y="1817616"/>
            <a:ext cx="5941347" cy="421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9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45" y="1719263"/>
            <a:ext cx="3937710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080763"/>
            <a:ext cx="8407400" cy="368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050816"/>
            <a:ext cx="8407400" cy="174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706260"/>
            <a:ext cx="8407400" cy="243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484784"/>
            <a:ext cx="5941347" cy="38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76966"/>
            <a:ext cx="4038600" cy="289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65602"/>
            <a:ext cx="4038600" cy="311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916832"/>
            <a:ext cx="5515009" cy="386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cap="none" dirty="0" smtClean="0">
                <a:latin typeface="Arial Narrow" pitchFamily="34" charset="0"/>
              </a:rPr>
              <a:t>РЕФЛЕКТОГРАММА</a:t>
            </a:r>
            <a:r>
              <a:rPr lang="ru-RU" sz="2400" cap="none" dirty="0" smtClean="0">
                <a:latin typeface="Arial Narrow" pitchFamily="34" charset="0"/>
                <a:ea typeface="Calibri"/>
                <a:cs typeface="Arial"/>
              </a:rPr>
              <a:t> УЧАСТКА ТРУБОПРОВОДА С ИСПОЛЬЗОВАНИЕМ КАБЕЛЯ </a:t>
            </a:r>
            <a:r>
              <a:rPr lang="en-US" sz="2400" cap="none" dirty="0" smtClean="0">
                <a:latin typeface="Arial Narrow" pitchFamily="34" charset="0"/>
                <a:ea typeface="Calibri"/>
                <a:cs typeface="Arial"/>
              </a:rPr>
              <a:t>NYM</a:t>
            </a:r>
            <a:r>
              <a:rPr lang="ru-RU" sz="2400" cap="none" dirty="0" smtClean="0">
                <a:latin typeface="Arial Narrow" pitchFamily="34" charset="0"/>
                <a:ea typeface="Calibri"/>
                <a:cs typeface="Arial"/>
              </a:rPr>
              <a:t> И КАБЕЛЯ </a:t>
            </a:r>
            <a:r>
              <a:rPr lang="ru-RU" sz="2400" dirty="0" smtClean="0">
                <a:latin typeface="Arial Narrow" pitchFamily="34" charset="0"/>
                <a:ea typeface="Calibri"/>
                <a:cs typeface="Arial"/>
              </a:rPr>
              <a:t>КСДК</a:t>
            </a:r>
            <a:r>
              <a:rPr lang="ru-RU" sz="2400" dirty="0">
                <a:latin typeface="Arial Narrow" pitchFamily="34" charset="0"/>
                <a:ea typeface="Calibri"/>
                <a:cs typeface="Arial"/>
              </a:rPr>
              <a:t>.</a:t>
            </a:r>
            <a:endParaRPr lang="ru-RU" sz="2400" cap="non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 Narrow"/>
                <a:ea typeface="Calibri"/>
                <a:cs typeface="Arial"/>
              </a:rPr>
              <a:t> не требует кардинальных изменений в существующей  системе ОДК;</a:t>
            </a:r>
            <a:endParaRPr lang="ru-RU" sz="24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 Narrow"/>
                <a:ea typeface="Calibri"/>
                <a:cs typeface="Arial"/>
              </a:rPr>
              <a:t> позволяет повысить разрешающую способность СОДК;</a:t>
            </a:r>
            <a:endParaRPr lang="ru-RU" sz="24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 Narrow"/>
                <a:ea typeface="Calibri"/>
                <a:cs typeface="Arial"/>
              </a:rPr>
              <a:t> «прозрачность» или «дальнобойность СОДК;</a:t>
            </a:r>
            <a:endParaRPr lang="ru-RU" sz="24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 Narrow"/>
                <a:ea typeface="Calibri"/>
                <a:cs typeface="Arial"/>
              </a:rPr>
              <a:t> повышает долговечность и надёжность всей СОДК;</a:t>
            </a:r>
            <a:endParaRPr lang="ru-RU" sz="24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 Narrow"/>
                <a:ea typeface="Calibri"/>
                <a:cs typeface="Arial"/>
              </a:rPr>
              <a:t> способствует адаптации к системе диспетчеризации.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Модернизация системы ОДК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6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Narrow"/>
                <a:ea typeface="Calibri"/>
                <a:cs typeface="Arial"/>
              </a:rPr>
              <a:t>Выводы и практические рекомендации	</a:t>
            </a:r>
            <a:endParaRPr lang="ru-RU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79" y="1719263"/>
            <a:ext cx="4934842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8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effectLst/>
                <a:latin typeface="Arial Narrow"/>
                <a:ea typeface="Calibri"/>
                <a:cs typeface="Arial"/>
              </a:rPr>
              <a:t>волновое сопротивление, что определяет согласованность линии опроса в цепи труба-фасонные части – труба-соединительный кабель; 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effectLst/>
                <a:latin typeface="Arial Narrow"/>
                <a:ea typeface="Calibri"/>
                <a:cs typeface="Arial"/>
              </a:rPr>
              <a:t>коэффициент затухания и «разрешающая способность» линии, что определяет протяженность исследуемого участка трубопровода и косвенно влияет на качество процесса локализации дефектного участка;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effectLst/>
                <a:latin typeface="Arial Narrow"/>
                <a:ea typeface="Calibri"/>
                <a:cs typeface="Arial"/>
              </a:rPr>
              <a:t>эксплуатационные характеристики, а именно стойкость к воздействию высоких и низких температур, надежность, долговечность,  ремонтопригодность, прочность конструкции;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effectLst/>
                <a:latin typeface="Arial Narrow"/>
                <a:ea typeface="Calibri"/>
                <a:cs typeface="Arial"/>
              </a:rPr>
              <a:t>конструктивные особенности, влияющие на удобство монтажа и надежность смонтированного устройства.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Narrow"/>
                <a:ea typeface="Calibri"/>
                <a:cs typeface="Arial"/>
              </a:rPr>
              <a:t>Техническое обоснование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6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ru-RU" sz="2400" dirty="0">
                  <a:ea typeface="Calibri"/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𝑅</m:t>
                    </m:r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т=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U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ru-RU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i</m:t>
                            </m:r>
                            <m:r>
                              <a:rPr lang="ru-RU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ут</m:t>
                            </m:r>
                          </m:e>
                        </m:nary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>
                    <a:effectLst/>
                    <a:latin typeface="Arial Narrow"/>
                    <a:ea typeface="Calibri"/>
                    <a:cs typeface="Times New Roman"/>
                  </a:rPr>
                  <a:t> </a:t>
                </a:r>
                <a:r>
                  <a:rPr lang="en-US" dirty="0" smtClean="0">
                    <a:effectLst/>
                    <a:latin typeface="Arial Narrow"/>
                    <a:ea typeface="Calibri"/>
                    <a:cs typeface="Times New Roman"/>
                  </a:rPr>
                  <a:t>R</a:t>
                </a:r>
                <a:r>
                  <a:rPr lang="ru-RU" dirty="0" smtClean="0">
                    <a:effectLst/>
                    <a:latin typeface="Arial Narrow"/>
                    <a:ea typeface="Calibri"/>
                    <a:cs typeface="Times New Roman"/>
                  </a:rPr>
                  <a:t>т -сопротивление «труба – СП»,</a:t>
                </a:r>
              </a:p>
              <a:p>
                <a:pPr marL="0" indent="0">
                  <a:buNone/>
                </a:pPr>
                <a:r>
                  <a:rPr lang="ru-RU" dirty="0" smtClean="0">
                    <a:effectLst/>
                    <a:latin typeface="Arial Narrow"/>
                    <a:ea typeface="Calibri"/>
                    <a:cs typeface="Times New Roman"/>
                  </a:rPr>
                  <a:t>∆</a:t>
                </a:r>
                <a:r>
                  <a:rPr lang="en-US" dirty="0" err="1" smtClean="0">
                    <a:effectLst/>
                    <a:latin typeface="Arial Narrow"/>
                    <a:ea typeface="Calibri"/>
                    <a:cs typeface="Times New Roman"/>
                  </a:rPr>
                  <a:t>i</a:t>
                </a:r>
                <a:r>
                  <a:rPr lang="ru-RU" dirty="0" err="1" smtClean="0">
                    <a:effectLst/>
                    <a:latin typeface="Arial Narrow"/>
                    <a:ea typeface="Calibri"/>
                    <a:cs typeface="Times New Roman"/>
                  </a:rPr>
                  <a:t>ут</a:t>
                </a:r>
                <a:r>
                  <a:rPr lang="ru-RU" dirty="0" smtClean="0">
                    <a:effectLst/>
                    <a:latin typeface="Arial Narrow"/>
                    <a:ea typeface="Calibri"/>
                    <a:cs typeface="Times New Roman"/>
                  </a:rPr>
                  <a:t> – суммарный ток утечки,</a:t>
                </a:r>
              </a:p>
              <a:p>
                <a:pPr marL="0" indent="0">
                  <a:buNone/>
                </a:pPr>
                <a:r>
                  <a:rPr lang="en-US" dirty="0" smtClean="0">
                    <a:effectLst/>
                    <a:latin typeface="Arial Narrow"/>
                    <a:ea typeface="Calibri"/>
                    <a:cs typeface="Times New Roman"/>
                  </a:rPr>
                  <a:t>U</a:t>
                </a:r>
                <a:r>
                  <a:rPr lang="ru-RU" dirty="0" smtClean="0">
                    <a:effectLst/>
                    <a:latin typeface="Arial Narrow"/>
                    <a:ea typeface="Calibri"/>
                    <a:cs typeface="Times New Roman"/>
                  </a:rPr>
                  <a:t> приложенное испытательное напряжение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мегаометра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2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026" y="2280174"/>
            <a:ext cx="5941347" cy="32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ru-RU" sz="2400" dirty="0" smtClean="0"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𝑈𝑜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𝑈</m:t>
                        </m:r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п</m:t>
                        </m:r>
                      </m:den>
                    </m:f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dirty="0">
                    <a:effectLst/>
                    <a:latin typeface="Arial Narrow"/>
                    <a:ea typeface="Times New Roman"/>
                    <a:cs typeface="Times New Roman"/>
                  </a:rPr>
                  <a:t>= </a:t>
                </a:r>
                <a:r>
                  <a:rPr lang="ru-RU" dirty="0" smtClean="0">
                    <a:effectLst/>
                    <a:latin typeface="Arial Narrow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𝑍𝑔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𝑍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𝑍𝑔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𝑍</m:t>
                        </m:r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den>
                    </m:f>
                  </m:oMath>
                </a14:m>
                <a:endParaRPr lang="ru-RU" dirty="0" smtClean="0">
                  <a:effectLst/>
                  <a:latin typeface="Arial Narrow"/>
                  <a:ea typeface="Times New Roman"/>
                  <a:cs typeface="Times New Roman"/>
                </a:endParaRPr>
              </a:p>
              <a:p>
                <a:pPr marL="45720" indent="0" algn="ctr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Arial Narrow"/>
                    <a:ea typeface="Calibri"/>
                    <a:cs typeface="Times New Roman"/>
                  </a:rPr>
                  <a:t>Где: 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dirty="0" err="1">
                    <a:effectLst/>
                    <a:latin typeface="Arial Narrow"/>
                    <a:ea typeface="Calibri"/>
                    <a:cs typeface="Times New Roman"/>
                  </a:rPr>
                  <a:t>Uo</a:t>
                </a:r>
                <a:r>
                  <a:rPr lang="ru-RU" dirty="0">
                    <a:effectLst/>
                    <a:latin typeface="Arial Narrow"/>
                    <a:ea typeface="Calibri"/>
                    <a:cs typeface="Times New Roman"/>
                  </a:rPr>
                  <a:t> – амплитуда отраженного сигнала </a:t>
                </a:r>
                <a:r>
                  <a:rPr lang="ru-RU" u="sng" dirty="0">
                    <a:effectLst/>
                    <a:latin typeface="Arial Narrow"/>
                    <a:ea typeface="Calibri"/>
                    <a:cs typeface="Times New Roman"/>
                  </a:rPr>
                  <a:t>в месте увлажнения</a:t>
                </a:r>
                <a:r>
                  <a:rPr lang="ru-RU" dirty="0">
                    <a:effectLst/>
                    <a:latin typeface="Arial Narrow"/>
                    <a:ea typeface="Calibri"/>
                    <a:cs typeface="Times New Roman"/>
                  </a:rPr>
                  <a:t>;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Arial Narrow"/>
                    <a:ea typeface="Calibri"/>
                    <a:cs typeface="Times New Roman"/>
                  </a:rPr>
                  <a:t>U</a:t>
                </a:r>
                <a:r>
                  <a:rPr lang="ru-RU" dirty="0">
                    <a:effectLst/>
                    <a:latin typeface="Arial Narrow"/>
                    <a:ea typeface="Calibri"/>
                    <a:cs typeface="Times New Roman"/>
                  </a:rPr>
                  <a:t>п - амплитуда падающего сигнала, тестового сигнала, </a:t>
                </a:r>
                <a:r>
                  <a:rPr lang="ru-RU" u="sng" dirty="0">
                    <a:effectLst/>
                    <a:latin typeface="Arial Narrow"/>
                    <a:ea typeface="Calibri"/>
                    <a:cs typeface="Times New Roman"/>
                  </a:rPr>
                  <a:t>в месте увлажнения</a:t>
                </a:r>
                <a:r>
                  <a:rPr lang="ru-RU" dirty="0">
                    <a:effectLst/>
                    <a:latin typeface="Arial Narrow"/>
                    <a:ea typeface="Calibri"/>
                    <a:cs typeface="Times New Roman"/>
                  </a:rPr>
                  <a:t>;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dirty="0" err="1">
                    <a:effectLst/>
                    <a:latin typeface="Arial Narrow"/>
                    <a:ea typeface="Calibri"/>
                    <a:cs typeface="Times New Roman"/>
                  </a:rPr>
                  <a:t>Zg</a:t>
                </a:r>
                <a:r>
                  <a:rPr lang="ru-RU" dirty="0">
                    <a:effectLst/>
                    <a:latin typeface="Arial Narrow"/>
                    <a:ea typeface="Calibri"/>
                    <a:cs typeface="Times New Roman"/>
                  </a:rPr>
                  <a:t> – волновое сопротивление в линии до места увлажнения;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Arial Narrow"/>
                    <a:ea typeface="Calibri"/>
                    <a:cs typeface="Times New Roman"/>
                  </a:rPr>
                  <a:t>Z</a:t>
                </a:r>
                <a:r>
                  <a:rPr lang="ru-RU" dirty="0">
                    <a:effectLst/>
                    <a:latin typeface="Arial Narrow"/>
                    <a:ea typeface="Calibri"/>
                    <a:cs typeface="Times New Roman"/>
                  </a:rPr>
                  <a:t>1 - волновое сопротивление в линии в месте увлажнения.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r>
                  <a:rPr lang="ru-RU" dirty="0">
                    <a:latin typeface="Arial Narrow"/>
                    <a:ea typeface="Calibri"/>
                    <a:cs typeface="Times New Roman"/>
                  </a:rPr>
                  <a:t>Локальное изменение (</a:t>
                </a:r>
                <a:r>
                  <a:rPr lang="en-US" dirty="0">
                    <a:latin typeface="Arial Narrow"/>
                    <a:ea typeface="Calibri"/>
                    <a:cs typeface="Times New Roman"/>
                  </a:rPr>
                  <a:t>Z</a:t>
                </a:r>
                <a:r>
                  <a:rPr lang="ru-RU" dirty="0">
                    <a:latin typeface="Arial Narrow"/>
                    <a:ea typeface="Calibri"/>
                    <a:cs typeface="Times New Roman"/>
                  </a:rPr>
                  <a:t>л - ∆</a:t>
                </a:r>
                <a:r>
                  <a:rPr lang="en-US" dirty="0">
                    <a:latin typeface="Arial Narrow"/>
                    <a:ea typeface="Calibri"/>
                    <a:cs typeface="Times New Roman"/>
                  </a:rPr>
                  <a:t>Z</a:t>
                </a:r>
                <a:r>
                  <a:rPr lang="ru-RU" dirty="0">
                    <a:latin typeface="Arial Narrow"/>
                    <a:ea typeface="Calibri"/>
                    <a:cs typeface="Times New Roman"/>
                  </a:rPr>
                  <a:t>л) / </a:t>
                </a:r>
                <a:r>
                  <a:rPr lang="en-US" dirty="0">
                    <a:latin typeface="Arial Narrow"/>
                    <a:ea typeface="Calibri"/>
                    <a:cs typeface="Times New Roman"/>
                  </a:rPr>
                  <a:t>Z</a:t>
                </a:r>
                <a:r>
                  <a:rPr lang="ru-RU" dirty="0">
                    <a:latin typeface="Arial Narrow"/>
                    <a:ea typeface="Calibri"/>
                    <a:cs typeface="Times New Roman"/>
                  </a:rPr>
                  <a:t>л </a:t>
                </a:r>
                <a:r>
                  <a:rPr lang="ru-RU" dirty="0" smtClean="0">
                    <a:latin typeface="Arial Narrow"/>
                    <a:ea typeface="Calibri"/>
                    <a:cs typeface="Times New Roman"/>
                  </a:rPr>
                  <a:t> в месте увлажнения 45%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latin typeface="Arial Narrow"/>
                    <a:ea typeface="Calibri"/>
                    <a:cs typeface="Times New Roman"/>
                  </a:rPr>
                  <a:t>Амплитуда отраженного сигнала в месте увлажнения – </a:t>
                </a:r>
                <a:r>
                  <a:rPr lang="en-US" dirty="0" err="1">
                    <a:latin typeface="Arial Narrow"/>
                    <a:ea typeface="Calibri"/>
                    <a:cs typeface="Times New Roman"/>
                  </a:rPr>
                  <a:t>Uo</a:t>
                </a:r>
                <a:r>
                  <a:rPr lang="ru-RU" dirty="0">
                    <a:latin typeface="Arial Narrow"/>
                    <a:ea typeface="Calibri"/>
                    <a:cs typeface="Times New Roman"/>
                  </a:rPr>
                  <a:t> /</a:t>
                </a:r>
                <a:r>
                  <a:rPr lang="en-US" dirty="0">
                    <a:latin typeface="Arial Narrow"/>
                    <a:ea typeface="Calibri"/>
                    <a:cs typeface="Times New Roman"/>
                  </a:rPr>
                  <a:t>U</a:t>
                </a:r>
                <a:r>
                  <a:rPr lang="ru-RU" dirty="0">
                    <a:latin typeface="Arial Narrow"/>
                    <a:ea typeface="Calibri"/>
                    <a:cs typeface="Times New Roman"/>
                  </a:rPr>
                  <a:t>п </a:t>
                </a:r>
                <a:r>
                  <a:rPr lang="ru-RU" dirty="0" smtClean="0">
                    <a:latin typeface="Arial Narrow"/>
                    <a:ea typeface="Calibri"/>
                    <a:cs typeface="Times New Roman"/>
                  </a:rPr>
                  <a:t>–30</a:t>
                </a:r>
                <a:r>
                  <a:rPr lang="ru-RU" dirty="0">
                    <a:latin typeface="Arial Narrow"/>
                    <a:ea typeface="Calibri"/>
                    <a:cs typeface="Times New Roman"/>
                  </a:rPr>
                  <a:t>%.</a:t>
                </a:r>
                <a:endParaRPr lang="ru-RU" sz="1600" dirty="0">
                  <a:latin typeface="Calibri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5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рефлектометрии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8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026" y="2258872"/>
            <a:ext cx="5941347" cy="332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 Narrow"/>
                <a:ea typeface="Calibri"/>
                <a:cs typeface="Times New Roman"/>
              </a:rPr>
              <a:t>При применении соединительного кабеля </a:t>
            </a:r>
            <a:r>
              <a:rPr lang="en-US" dirty="0">
                <a:latin typeface="Arial Narrow"/>
                <a:ea typeface="Calibri"/>
                <a:cs typeface="Times New Roman"/>
              </a:rPr>
              <a:t>NY</a:t>
            </a:r>
            <a:r>
              <a:rPr lang="ru-RU" dirty="0">
                <a:latin typeface="Arial Narrow"/>
                <a:ea typeface="Calibri"/>
                <a:cs typeface="Times New Roman"/>
              </a:rPr>
              <a:t>М 3</a:t>
            </a:r>
            <a:r>
              <a:rPr lang="en-US" dirty="0">
                <a:latin typeface="Arial Narrow"/>
                <a:ea typeface="Calibri"/>
                <a:cs typeface="Times New Roman"/>
              </a:rPr>
              <a:t>x</a:t>
            </a:r>
            <a:r>
              <a:rPr lang="ru-RU" dirty="0">
                <a:latin typeface="Arial Narrow"/>
                <a:ea typeface="Calibri"/>
                <a:cs typeface="Times New Roman"/>
              </a:rPr>
              <a:t>1,5 с нестабильной и ненормированной величиной волнового сопротивления, </a:t>
            </a:r>
            <a:r>
              <a:rPr lang="en-US" dirty="0">
                <a:latin typeface="Arial Narrow"/>
                <a:ea typeface="Calibri"/>
                <a:cs typeface="Times New Roman"/>
              </a:rPr>
              <a:t>Z</a:t>
            </a:r>
            <a:r>
              <a:rPr lang="ru-RU" dirty="0">
                <a:latin typeface="Arial Narrow"/>
                <a:ea typeface="Calibri"/>
                <a:cs typeface="Times New Roman"/>
              </a:rPr>
              <a:t>к = 40-60 Ом (</a:t>
            </a:r>
            <a:r>
              <a:rPr lang="en-US" dirty="0">
                <a:latin typeface="Arial Narrow"/>
                <a:ea typeface="Calibri"/>
                <a:cs typeface="Times New Roman"/>
              </a:rPr>
              <a:t>Z</a:t>
            </a:r>
            <a:r>
              <a:rPr lang="ru-RU" dirty="0">
                <a:latin typeface="Arial Narrow"/>
                <a:ea typeface="Calibri"/>
                <a:cs typeface="Times New Roman"/>
              </a:rPr>
              <a:t>к для силового кабеля  чем меньше, тем лучше, низкое волновое  его достоинство как силового кабеля) потери амплитуды за счёт разности волновых сопротивлений при вводе тестового сигнала в сигнальную линию,</a:t>
            </a:r>
            <a:r>
              <a:rPr lang="ru-RU" dirty="0">
                <a:solidFill>
                  <a:srgbClr val="FFC000"/>
                </a:solidFill>
                <a:latin typeface="Arial Narrow"/>
                <a:ea typeface="Calibri"/>
                <a:cs typeface="Times New Roman"/>
              </a:rPr>
              <a:t> </a:t>
            </a:r>
            <a:r>
              <a:rPr lang="en-US" dirty="0">
                <a:latin typeface="Arial Narrow"/>
                <a:ea typeface="Calibri"/>
                <a:cs typeface="Times New Roman"/>
              </a:rPr>
              <a:t>Z</a:t>
            </a:r>
            <a:r>
              <a:rPr lang="ru-RU" dirty="0">
                <a:latin typeface="Arial Narrow"/>
                <a:ea typeface="Calibri"/>
                <a:cs typeface="Times New Roman"/>
              </a:rPr>
              <a:t>л = 240 Ом, достигают 60 - 70%. Это не учитывая ВЧ потери при распространении коротких импульсных сигналов с крутыми фронтами.</a:t>
            </a:r>
            <a:r>
              <a:rPr lang="ru-RU" dirty="0">
                <a:solidFill>
                  <a:srgbClr val="FFC000"/>
                </a:solidFill>
                <a:latin typeface="Arial Narrow"/>
                <a:ea typeface="Calibri"/>
                <a:cs typeface="Times New Roman"/>
              </a:rPr>
              <a:t> </a:t>
            </a:r>
            <a:r>
              <a:rPr lang="ru-RU" dirty="0">
                <a:latin typeface="Arial Narrow"/>
                <a:ea typeface="Calibri"/>
                <a:cs typeface="Times New Roman"/>
              </a:rPr>
              <a:t>Для</a:t>
            </a:r>
            <a:r>
              <a:rPr lang="ru-RU" dirty="0">
                <a:solidFill>
                  <a:srgbClr val="FFC000"/>
                </a:solidFill>
                <a:latin typeface="Arial Narrow"/>
                <a:ea typeface="Calibri"/>
                <a:cs typeface="Times New Roman"/>
              </a:rPr>
              <a:t> </a:t>
            </a:r>
            <a:r>
              <a:rPr lang="ru-RU" dirty="0">
                <a:latin typeface="Arial Narrow"/>
                <a:ea typeface="Calibri"/>
                <a:cs typeface="Times New Roman"/>
              </a:rPr>
              <a:t>ответного сигнала ситуация аналогичная.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026" y="1946950"/>
            <a:ext cx="5941347" cy="395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557</TotalTime>
  <Words>360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Cambria Math</vt:lpstr>
      <vt:lpstr>Franklin Gothic Medium</vt:lpstr>
      <vt:lpstr>Times New Roman</vt:lpstr>
      <vt:lpstr>Wingdings</vt:lpstr>
      <vt:lpstr>Wingdings 2</vt:lpstr>
      <vt:lpstr>Сетка</vt:lpstr>
      <vt:lpstr>Актуальность</vt:lpstr>
      <vt:lpstr>Модернизация системы ОДК</vt:lpstr>
      <vt:lpstr>Техническое обоснование </vt:lpstr>
      <vt:lpstr>Метод мегаометра</vt:lpstr>
      <vt:lpstr>Презентация PowerPoint</vt:lpstr>
      <vt:lpstr>Метод рефлектометрии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РЕФЛЕКТОГРАММА УЧАСТКА ТРУБОПРОВОДА С ИСПОЛЬЗОВАНИЕМ КАБЕЛЯ NYM И КАБЕЛЯ КСДК.</vt:lpstr>
      <vt:lpstr>Выводы и практические рекомендации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</dc:title>
  <dc:creator>Александр</dc:creator>
  <cp:lastModifiedBy>Джамал Абдулаев</cp:lastModifiedBy>
  <cp:revision>14</cp:revision>
  <dcterms:created xsi:type="dcterms:W3CDTF">2018-08-14T11:04:25Z</dcterms:created>
  <dcterms:modified xsi:type="dcterms:W3CDTF">2018-11-07T13:36:21Z</dcterms:modified>
</cp:coreProperties>
</file>